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9d154d8f7a_2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9d154d8f7a_2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9d154d8f7a_2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9d154d8f7a_2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a17840ada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a17840ada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a17840ada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a17840ada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9d154d8f7a_2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9d154d8f7a_2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a17840adaa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a17840ada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9d154d8f7a_2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9d154d8f7a_2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a17840ada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a17840ada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d154d8f7a_2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9d154d8f7a_2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9d154d8f7a_2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9d154d8f7a_2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9bcc973489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9bcc97348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d154d8f7a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9d154d8f7a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d154d8f7a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9d154d8f7a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9d154d8f7a_2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9d154d8f7a_2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9d154d8f7a_2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9d154d8f7a_2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9bcc973489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9bcc973489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d154d8f7a_2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d154d8f7a_2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9bcc973489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9bcc973489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9d154d8f7a_2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9d154d8f7a_2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9bcc97348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9bcc97348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9d154d8f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9d154d8f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9d154d8f7a_2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9d154d8f7a_2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9c2910a8b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9c2910a8b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6.png"/><Relationship Id="rId6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doi.org/10.1101/2020.06.12.148726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D614G: The Mutation that Led to a More Prevalent SARS-CoV-2 Spike Sequence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729625" y="3172900"/>
            <a:ext cx="7688100" cy="16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000000"/>
                </a:solidFill>
              </a:rPr>
              <a:t>Ian Wright &amp; Owen Dailey</a:t>
            </a:r>
            <a:endParaRPr b="1" sz="2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000000"/>
                </a:solidFill>
              </a:rPr>
              <a:t>BIOL 368: Bioinformatics Lab</a:t>
            </a:r>
            <a:endParaRPr b="1" sz="2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000000"/>
                </a:solidFill>
              </a:rPr>
              <a:t>October 15th, 2020</a:t>
            </a:r>
            <a:endParaRPr b="1" sz="22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" y="3478797"/>
            <a:ext cx="1664700" cy="16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79300" y="3478800"/>
            <a:ext cx="1664700" cy="166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68413" y="181875"/>
            <a:ext cx="9007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QNL35914 From India Shows a Multitude of Mutations</a:t>
            </a:r>
            <a:endParaRPr/>
          </a:p>
        </p:txBody>
      </p:sp>
      <p:pic>
        <p:nvPicPr>
          <p:cNvPr id="11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150" y="1637625"/>
            <a:ext cx="1949450" cy="186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8550" y="1195075"/>
            <a:ext cx="2186875" cy="1541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2400" y="1645075"/>
            <a:ext cx="1949450" cy="1853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2"/>
          <p:cNvSpPr txBox="1"/>
          <p:nvPr/>
        </p:nvSpPr>
        <p:spPr>
          <a:xfrm>
            <a:off x="657900" y="3720075"/>
            <a:ext cx="1722600" cy="4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L54F</a:t>
            </a:r>
            <a:endParaRPr b="1" sz="1500"/>
          </a:p>
        </p:txBody>
      </p:sp>
      <p:sp>
        <p:nvSpPr>
          <p:cNvPr id="118" name="Google Shape;118;p22"/>
          <p:cNvSpPr txBox="1"/>
          <p:nvPr/>
        </p:nvSpPr>
        <p:spPr>
          <a:xfrm>
            <a:off x="3710700" y="2679425"/>
            <a:ext cx="1722600" cy="4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R346T</a:t>
            </a:r>
            <a:endParaRPr b="1" sz="1500"/>
          </a:p>
        </p:txBody>
      </p:sp>
      <p:sp>
        <p:nvSpPr>
          <p:cNvPr id="119" name="Google Shape;119;p22"/>
          <p:cNvSpPr txBox="1"/>
          <p:nvPr/>
        </p:nvSpPr>
        <p:spPr>
          <a:xfrm>
            <a:off x="6735825" y="3720075"/>
            <a:ext cx="1722600" cy="4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Q690H</a:t>
            </a:r>
            <a:endParaRPr b="1" sz="1500"/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78562" y="3086227"/>
            <a:ext cx="2186876" cy="155047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2"/>
          <p:cNvSpPr txBox="1"/>
          <p:nvPr/>
        </p:nvSpPr>
        <p:spPr>
          <a:xfrm>
            <a:off x="3710725" y="4636700"/>
            <a:ext cx="1722600" cy="4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Q613H</a:t>
            </a:r>
            <a:endParaRPr b="1" sz="15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0" y="94025"/>
            <a:ext cx="9083400" cy="13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The Phylogeny Revealed Two Distinct Groups of SARS-CoV-2 Sequences Corresponding with the D614G Mutation</a:t>
            </a:r>
            <a:endParaRPr b="1" sz="2900">
              <a:solidFill>
                <a:srgbClr val="1C458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4"/>
          <p:cNvPicPr preferRelativeResize="0"/>
          <p:nvPr/>
        </p:nvPicPr>
        <p:blipFill rotWithShape="1">
          <a:blip r:embed="rId3">
            <a:alphaModFix/>
          </a:blip>
          <a:srcRect b="0" l="0" r="17423" t="0"/>
          <a:stretch/>
        </p:blipFill>
        <p:spPr>
          <a:xfrm>
            <a:off x="0" y="1847075"/>
            <a:ext cx="8520601" cy="261961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4"/>
          <p:cNvSpPr txBox="1"/>
          <p:nvPr/>
        </p:nvSpPr>
        <p:spPr>
          <a:xfrm>
            <a:off x="6997825" y="1979250"/>
            <a:ext cx="7617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B</a:t>
            </a:r>
            <a:endParaRPr b="1" sz="2800"/>
          </a:p>
        </p:txBody>
      </p:sp>
      <p:sp>
        <p:nvSpPr>
          <p:cNvPr id="135" name="Google Shape;135;p24"/>
          <p:cNvSpPr txBox="1"/>
          <p:nvPr/>
        </p:nvSpPr>
        <p:spPr>
          <a:xfrm>
            <a:off x="8321725" y="2945050"/>
            <a:ext cx="7617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A</a:t>
            </a:r>
            <a:endParaRPr b="1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155875" y="0"/>
            <a:ext cx="8832300" cy="10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rgbClr val="1C4587"/>
                </a:solidFill>
              </a:rPr>
              <a:t>The Phylogeny Reveals Two Distinct Groups of SARS-CoV-2 Sequences Corresponding with the D614G Mutation</a:t>
            </a:r>
            <a:endParaRPr b="1" sz="2500">
              <a:solidFill>
                <a:srgbClr val="1C4587"/>
              </a:solidFill>
            </a:endParaRPr>
          </a:p>
        </p:txBody>
      </p:sp>
      <p:sp>
        <p:nvSpPr>
          <p:cNvPr id="141" name="Google Shape;141;p25"/>
          <p:cNvSpPr txBox="1"/>
          <p:nvPr>
            <p:ph idx="1" type="body"/>
          </p:nvPr>
        </p:nvSpPr>
        <p:spPr>
          <a:xfrm>
            <a:off x="0" y="1186800"/>
            <a:ext cx="9144000" cy="39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The outgroup sequence, QNL35914, was collected on July 27 in India.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Group A</a:t>
            </a:r>
            <a:endParaRPr b="1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YP_009724390: Collected in December of 2019 from Wuhan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QNT09988: Collected on January 27 in China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QKO24163: Collected on February 20 in Washington, USA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QNO10678: Collected on April 15 in Spain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QNV50502: Collected on May 6 in Peru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Group B</a:t>
            </a:r>
            <a:endParaRPr b="1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QJW69046: Collected on March 18 in Italy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QLC90935: Collected on March 21 in New Zealand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QKR84273: Collected on June 2 in Egypt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QOC61003: Collected on August 14 in Wisconsin, USA</a:t>
            </a:r>
            <a:endParaRPr b="1" sz="1600">
              <a:solidFill>
                <a:srgbClr val="000000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○"/>
            </a:pPr>
            <a:r>
              <a:rPr b="1" lang="en" sz="1600">
                <a:solidFill>
                  <a:srgbClr val="000000"/>
                </a:solidFill>
              </a:rPr>
              <a:t>QOI11811: Collected on September 18 in Washington, USA</a:t>
            </a:r>
            <a:endParaRPr b="1" sz="1600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147" name="Google Shape;147;p26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SARS-CoV-2 D614G Mutant Became the Dominant Sequence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/>
          <p:nvPr>
            <p:ph type="title"/>
          </p:nvPr>
        </p:nvSpPr>
        <p:spPr>
          <a:xfrm>
            <a:off x="245875" y="127450"/>
            <a:ext cx="8520600" cy="11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</a:rPr>
              <a:t>The SARS-CoV-2 D614G Mutant Became the Dominant Sequence</a:t>
            </a:r>
            <a:endParaRPr b="1">
              <a:solidFill>
                <a:srgbClr val="1C4587"/>
              </a:solidFill>
            </a:endParaRPr>
          </a:p>
        </p:txBody>
      </p:sp>
      <p:sp>
        <p:nvSpPr>
          <p:cNvPr id="153" name="Google Shape;153;p27"/>
          <p:cNvSpPr txBox="1"/>
          <p:nvPr>
            <p:ph idx="1" type="body"/>
          </p:nvPr>
        </p:nvSpPr>
        <p:spPr>
          <a:xfrm>
            <a:off x="311700" y="1152475"/>
            <a:ext cx="2800800" cy="376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YP_009724390: </a:t>
            </a:r>
            <a:r>
              <a:rPr b="1" lang="en">
                <a:solidFill>
                  <a:srgbClr val="FF0000"/>
                </a:solidFill>
              </a:rPr>
              <a:t>A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QNT09988: </a:t>
            </a:r>
            <a:r>
              <a:rPr b="1" lang="en">
                <a:solidFill>
                  <a:srgbClr val="FF0000"/>
                </a:solidFill>
              </a:rPr>
              <a:t>A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QKO24163: </a:t>
            </a:r>
            <a:r>
              <a:rPr b="1" lang="en">
                <a:solidFill>
                  <a:srgbClr val="FF0000"/>
                </a:solidFill>
              </a:rPr>
              <a:t>A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QJW69046: B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QLC90935: B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QNO10678: </a:t>
            </a:r>
            <a:r>
              <a:rPr b="1" lang="en">
                <a:solidFill>
                  <a:srgbClr val="FF0000"/>
                </a:solidFill>
              </a:rPr>
              <a:t>A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QNV50502: </a:t>
            </a:r>
            <a:r>
              <a:rPr b="1" lang="en">
                <a:solidFill>
                  <a:srgbClr val="FF0000"/>
                </a:solidFill>
              </a:rPr>
              <a:t>A</a:t>
            </a:r>
            <a:endParaRPr b="1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QKR84273: B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QNL35914: B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QOC61003: B</a:t>
            </a:r>
            <a:endParaRPr b="1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>
                <a:solidFill>
                  <a:srgbClr val="000000"/>
                </a:solidFill>
              </a:rPr>
              <a:t>QOI11811: B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54" name="Google Shape;154;p27"/>
          <p:cNvSpPr/>
          <p:nvPr/>
        </p:nvSpPr>
        <p:spPr>
          <a:xfrm>
            <a:off x="3855275" y="1222400"/>
            <a:ext cx="517200" cy="8370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7"/>
          <p:cNvSpPr/>
          <p:nvPr/>
        </p:nvSpPr>
        <p:spPr>
          <a:xfrm>
            <a:off x="3855275" y="2106325"/>
            <a:ext cx="517200" cy="1222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583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7"/>
          <p:cNvSpPr/>
          <p:nvPr/>
        </p:nvSpPr>
        <p:spPr>
          <a:xfrm>
            <a:off x="3855275" y="3375750"/>
            <a:ext cx="517200" cy="12225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7"/>
          <p:cNvSpPr txBox="1"/>
          <p:nvPr/>
        </p:nvSpPr>
        <p:spPr>
          <a:xfrm>
            <a:off x="4663950" y="1297625"/>
            <a:ext cx="40434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Aspartic Acid strain was the original strain</a:t>
            </a:r>
            <a:endParaRPr b="1" sz="1800"/>
          </a:p>
        </p:txBody>
      </p:sp>
      <p:sp>
        <p:nvSpPr>
          <p:cNvPr id="158" name="Google Shape;158;p27"/>
          <p:cNvSpPr txBox="1"/>
          <p:nvPr/>
        </p:nvSpPr>
        <p:spPr>
          <a:xfrm>
            <a:off x="4663950" y="2277475"/>
            <a:ext cx="40434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The Glycine mutation arose, and both strains were prevalent</a:t>
            </a:r>
            <a:endParaRPr b="1" sz="1800"/>
          </a:p>
        </p:txBody>
      </p:sp>
      <p:sp>
        <p:nvSpPr>
          <p:cNvPr id="159" name="Google Shape;159;p27"/>
          <p:cNvSpPr txBox="1"/>
          <p:nvPr/>
        </p:nvSpPr>
        <p:spPr>
          <a:xfrm>
            <a:off x="4723075" y="3653250"/>
            <a:ext cx="40434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The Glycine strain became the dominant (more prevalent strain)</a:t>
            </a:r>
            <a:endParaRPr b="1"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D614G Mutation Discovery is Consistent with Scientific Literature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311700" y="67225"/>
            <a:ext cx="8520600" cy="9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1C4587"/>
                </a:solidFill>
              </a:rPr>
              <a:t>The D614G Mutation Discovery is Consistent with Scientific Literature</a:t>
            </a:r>
            <a:endParaRPr sz="3000"/>
          </a:p>
        </p:txBody>
      </p:sp>
      <p:sp>
        <p:nvSpPr>
          <p:cNvPr id="171" name="Google Shape;171;p29"/>
          <p:cNvSpPr txBox="1"/>
          <p:nvPr>
            <p:ph idx="1" type="body"/>
          </p:nvPr>
        </p:nvSpPr>
        <p:spPr>
          <a:xfrm>
            <a:off x="311700" y="1286950"/>
            <a:ext cx="3117300" cy="368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  <a:highlight>
                  <a:srgbClr val="FFFFFF"/>
                </a:highlight>
              </a:rPr>
              <a:t>“SARS coronavirus 2 (SARS-CoV-2) isolates encoding a D614G mutation in the viral spike (S) protein predominate over time in locales where it is found, implying that this change enhances viral transmission” (Zhang et al., 2020).</a:t>
            </a:r>
            <a:endParaRPr b="1" sz="2600">
              <a:solidFill>
                <a:srgbClr val="000000"/>
              </a:solidFill>
            </a:endParaRPr>
          </a:p>
        </p:txBody>
      </p:sp>
      <p:pic>
        <p:nvPicPr>
          <p:cNvPr id="172" name="Google Shape;17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152500"/>
            <a:ext cx="4088207" cy="36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9"/>
          <p:cNvSpPr txBox="1"/>
          <p:nvPr>
            <p:ph idx="1" type="body"/>
          </p:nvPr>
        </p:nvSpPr>
        <p:spPr>
          <a:xfrm>
            <a:off x="5282650" y="4650300"/>
            <a:ext cx="3117300" cy="49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400">
                <a:solidFill>
                  <a:srgbClr val="000000"/>
                </a:solidFill>
              </a:rPr>
              <a:t>Yurkovetskiy et al. 2020</a:t>
            </a:r>
            <a:endParaRPr b="1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179" name="Google Shape;179;p30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D614G Mutation Has Significant Impacts On S1/S2 Complex Formation</a:t>
            </a:r>
            <a:endParaRPr b="1" sz="1900">
              <a:solidFill>
                <a:srgbClr val="000000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1C4587"/>
                </a:solidFill>
              </a:rPr>
              <a:t>The D614G Mutation Has Significant Impacts on S1/S2 Complex Formation</a:t>
            </a:r>
            <a:endParaRPr/>
          </a:p>
        </p:txBody>
      </p:sp>
      <p:pic>
        <p:nvPicPr>
          <p:cNvPr id="185" name="Google Shape;18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0250" y="1830125"/>
            <a:ext cx="3129250" cy="280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7351" y="1830125"/>
            <a:ext cx="3413505" cy="2802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Sequences Collected With a Systematic Approach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chemeClr val="dk1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SARS-CoV-2 D614G Mutant Became the Dominant Sequence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The D614G Mutation Discovery is Consistent with Scientific Literature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D614G Mutation Has Significant Impacts On S1/S2 Complex Formation</a:t>
            </a:r>
            <a:endParaRPr b="1" sz="1900">
              <a:solidFill>
                <a:srgbClr val="000000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0" y="0"/>
            <a:ext cx="906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1C4587"/>
                </a:solidFill>
              </a:rPr>
              <a:t>D614G Mutation Destabilizes Dehydron Interaction With A647</a:t>
            </a:r>
            <a:endParaRPr/>
          </a:p>
        </p:txBody>
      </p:sp>
      <p:pic>
        <p:nvPicPr>
          <p:cNvPr id="192" name="Google Shape;19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9225" y="1215950"/>
            <a:ext cx="2958926" cy="2376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925" y="1122275"/>
            <a:ext cx="2747312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2"/>
          <p:cNvSpPr/>
          <p:nvPr/>
        </p:nvSpPr>
        <p:spPr>
          <a:xfrm>
            <a:off x="2009550" y="2655475"/>
            <a:ext cx="586200" cy="4068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5" name="Google Shape;195;p32"/>
          <p:cNvCxnSpPr/>
          <p:nvPr/>
        </p:nvCxnSpPr>
        <p:spPr>
          <a:xfrm flipH="1" rot="10800000">
            <a:off x="2595675" y="1232125"/>
            <a:ext cx="1590900" cy="1375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6" name="Google Shape;196;p32"/>
          <p:cNvCxnSpPr/>
          <p:nvPr/>
        </p:nvCxnSpPr>
        <p:spPr>
          <a:xfrm>
            <a:off x="2595675" y="3092025"/>
            <a:ext cx="1602900" cy="484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7" name="Google Shape;197;p32"/>
          <p:cNvSpPr txBox="1"/>
          <p:nvPr/>
        </p:nvSpPr>
        <p:spPr>
          <a:xfrm>
            <a:off x="3851650" y="3732025"/>
            <a:ext cx="4856400" cy="12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Destabilizing this interaction in </a:t>
            </a:r>
            <a:r>
              <a:rPr b="1" i="1" lang="en" sz="1800"/>
              <a:t>uncomplexed </a:t>
            </a:r>
            <a:r>
              <a:rPr b="1" lang="en" sz="1800"/>
              <a:t>S1 protein promotes S1/S2 complex formation (Fernandez 2020).</a:t>
            </a:r>
            <a:endParaRPr b="1"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1C4587"/>
                </a:solidFill>
              </a:rPr>
              <a:t>D614 Has Little Interaction with T859</a:t>
            </a:r>
            <a:endParaRPr/>
          </a:p>
        </p:txBody>
      </p:sp>
      <p:pic>
        <p:nvPicPr>
          <p:cNvPr id="203" name="Google Shape;20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650" y="1170125"/>
            <a:ext cx="3260876" cy="355472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3"/>
          <p:cNvSpPr/>
          <p:nvPr/>
        </p:nvSpPr>
        <p:spPr>
          <a:xfrm>
            <a:off x="1160275" y="2571750"/>
            <a:ext cx="633900" cy="442500"/>
          </a:xfrm>
          <a:prstGeom prst="rect">
            <a:avLst/>
          </a:prstGeom>
          <a:noFill/>
          <a:ln cap="flat" cmpd="sng" w="76200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5" name="Google Shape;205;p33"/>
          <p:cNvCxnSpPr/>
          <p:nvPr/>
        </p:nvCxnSpPr>
        <p:spPr>
          <a:xfrm flipH="1" rot="10800000">
            <a:off x="1818175" y="1363775"/>
            <a:ext cx="2416200" cy="11721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6" name="Google Shape;206;p33"/>
          <p:cNvCxnSpPr/>
          <p:nvPr/>
        </p:nvCxnSpPr>
        <p:spPr>
          <a:xfrm>
            <a:off x="1794175" y="3014250"/>
            <a:ext cx="2452200" cy="179400"/>
          </a:xfrm>
          <a:prstGeom prst="straightConnector1">
            <a:avLst/>
          </a:pr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07" name="Google Shape;20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8600" y="1325625"/>
            <a:ext cx="4228649" cy="1856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3"/>
          <p:cNvSpPr txBox="1"/>
          <p:nvPr/>
        </p:nvSpPr>
        <p:spPr>
          <a:xfrm>
            <a:off x="3983225" y="3480825"/>
            <a:ext cx="4494000" cy="12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Carboxyl group of aspartic acid (614) and hydroxyl group of threonine (859) are not oriented correctly for hydrogen bond.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(Fernandez 2020).</a:t>
            </a:r>
            <a:endParaRPr b="1" sz="1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>
            <p:ph type="title"/>
          </p:nvPr>
        </p:nvSpPr>
        <p:spPr>
          <a:xfrm>
            <a:off x="50550" y="421100"/>
            <a:ext cx="9042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1C4587"/>
                </a:solidFill>
              </a:rPr>
              <a:t>D614G Mutation Increases Interaction with T859</a:t>
            </a:r>
            <a:endParaRPr/>
          </a:p>
        </p:txBody>
      </p:sp>
      <p:sp>
        <p:nvSpPr>
          <p:cNvPr id="214" name="Google Shape;214;p34"/>
          <p:cNvSpPr txBox="1"/>
          <p:nvPr>
            <p:ph idx="1" type="body"/>
          </p:nvPr>
        </p:nvSpPr>
        <p:spPr>
          <a:xfrm>
            <a:off x="334925" y="1297250"/>
            <a:ext cx="649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“The D614G substitution creates a sticky packing defect in subunit S1, promoting its association with subunit S2 as a means to stabilize the structure of S1 within the S1/S2 complex.” (Fernandez 2020).</a:t>
            </a:r>
            <a:endParaRPr b="1">
              <a:solidFill>
                <a:srgbClr val="000000"/>
              </a:solidFill>
            </a:endParaRPr>
          </a:p>
        </p:txBody>
      </p:sp>
      <p:pic>
        <p:nvPicPr>
          <p:cNvPr id="215" name="Google Shape;21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8000" y="2690025"/>
            <a:ext cx="4228649" cy="185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/>
          <p:nvPr>
            <p:ph type="title"/>
          </p:nvPr>
        </p:nvSpPr>
        <p:spPr>
          <a:xfrm>
            <a:off x="311700" y="12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1C4587"/>
                </a:solidFill>
              </a:rPr>
              <a:t>Does </a:t>
            </a:r>
            <a:r>
              <a:rPr b="1" lang="en" sz="3000">
                <a:solidFill>
                  <a:srgbClr val="1C4587"/>
                </a:solidFill>
              </a:rPr>
              <a:t>D614G Mutation Have Effect On RBD Stability?</a:t>
            </a:r>
            <a:endParaRPr/>
          </a:p>
        </p:txBody>
      </p:sp>
      <p:pic>
        <p:nvPicPr>
          <p:cNvPr id="221" name="Google Shape;22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7537" y="1266450"/>
            <a:ext cx="2262987" cy="348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6051" y="1266447"/>
            <a:ext cx="2480849" cy="3485441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5"/>
          <p:cNvSpPr/>
          <p:nvPr/>
        </p:nvSpPr>
        <p:spPr>
          <a:xfrm>
            <a:off x="2248775" y="2727250"/>
            <a:ext cx="442500" cy="430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4" name="Google Shape;224;p35"/>
          <p:cNvCxnSpPr/>
          <p:nvPr/>
        </p:nvCxnSpPr>
        <p:spPr>
          <a:xfrm flipH="1" rot="10800000">
            <a:off x="2715300" y="1291825"/>
            <a:ext cx="2906700" cy="1411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5" name="Google Shape;225;p35"/>
          <p:cNvCxnSpPr/>
          <p:nvPr/>
        </p:nvCxnSpPr>
        <p:spPr>
          <a:xfrm>
            <a:off x="2720313" y="3157750"/>
            <a:ext cx="2949600" cy="1602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35"/>
          <p:cNvSpPr/>
          <p:nvPr/>
        </p:nvSpPr>
        <p:spPr>
          <a:xfrm>
            <a:off x="7045400" y="2511950"/>
            <a:ext cx="442500" cy="4425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7" name="Google Shape;227;p35"/>
          <p:cNvCxnSpPr/>
          <p:nvPr/>
        </p:nvCxnSpPr>
        <p:spPr>
          <a:xfrm rot="10800000">
            <a:off x="6786378" y="2533353"/>
            <a:ext cx="220200" cy="76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8" name="Google Shape;228;p35"/>
          <p:cNvSpPr txBox="1"/>
          <p:nvPr/>
        </p:nvSpPr>
        <p:spPr>
          <a:xfrm rot="1573236">
            <a:off x="7368283" y="2163680"/>
            <a:ext cx="334745" cy="5726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FF0000"/>
                </a:solidFill>
              </a:rPr>
              <a:t>?</a:t>
            </a:r>
            <a:endParaRPr b="1" sz="19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6"/>
          <p:cNvSpPr txBox="1"/>
          <p:nvPr>
            <p:ph type="title"/>
          </p:nvPr>
        </p:nvSpPr>
        <p:spPr>
          <a:xfrm>
            <a:off x="311700" y="288150"/>
            <a:ext cx="8520600" cy="6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References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234" name="Google Shape;234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Fernández, A. (2020). Structural impact of mutation D614G in SARS-CoV-2 spike protein: enhanced infectivity and therapeutic opportunity. </a:t>
            </a:r>
            <a:r>
              <a:rPr i="1" lang="en" sz="1000">
                <a:solidFill>
                  <a:srgbClr val="000000"/>
                </a:solidFill>
                <a:highlight>
                  <a:srgbClr val="FFFFFF"/>
                </a:highlight>
              </a:rPr>
              <a:t>ACS Medicinal Chemistry Letters</a:t>
            </a: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, </a:t>
            </a:r>
            <a:r>
              <a:rPr i="1" lang="en" sz="1000">
                <a:solidFill>
                  <a:srgbClr val="000000"/>
                </a:solidFill>
                <a:highlight>
                  <a:srgbClr val="FFFFFF"/>
                </a:highlight>
              </a:rPr>
              <a:t>11</a:t>
            </a: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(9), 1667-1670.</a:t>
            </a:r>
            <a:endParaRPr sz="10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Romano M, Ruggiero A, Squeglia F, Maga G, Berisio R. A Structural View of SARS-CoV-2 RNA Replication Machinery: RNA Synthesis, Proofreading and Final Capping. </a:t>
            </a:r>
            <a:r>
              <a:rPr i="1" lang="en" sz="1000">
                <a:solidFill>
                  <a:srgbClr val="000000"/>
                </a:solidFill>
                <a:highlight>
                  <a:srgbClr val="FFFFFF"/>
                </a:highlight>
              </a:rPr>
              <a:t>Cells</a:t>
            </a: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. 2020;9(5):1267. Published 2020 May 20. doi:10.3390/cells9051267</a:t>
            </a:r>
            <a:endParaRPr sz="10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Wan, Y., Shang, J., Graham, R., Baric, R. S., &amp; Li, F. (2020). Receptor recognition by the novel coronavirus from Wuhan: an analysis based on decade-long structural studies of SARS coronavirus. Journal of virology, 94(7).</a:t>
            </a:r>
            <a:endParaRPr sz="10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Yurkovetskiy, L., Pascal, K. E., Tompkins-Tinch, C., Nyalile, T., Wang, Y., Baum, A., Diehl, W. E., Dauphin, A., Carbone, C., Veinotte, K., Egri, S. B., Schaffner, S. F., Lemieux, J. E., Munro, J., Sabeti, P. C., Kyratsous, C., Shen, K., &amp; Luban, J. (2020). SARS-CoV-2 Spike protein variant D614G increases infectivity and retains sensitivity to antibodies that target the receptor binding domain. </a:t>
            </a:r>
            <a:r>
              <a:rPr i="1" lang="en" sz="1000">
                <a:solidFill>
                  <a:srgbClr val="000000"/>
                </a:solidFill>
                <a:highlight>
                  <a:srgbClr val="FFFFFF"/>
                </a:highlight>
              </a:rPr>
              <a:t>bioRxiv : the preprint server for biology</a:t>
            </a: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, 2020.07.04.187757. https://doi.org/10.1101/2020.07.04.187757</a:t>
            </a:r>
            <a:endParaRPr sz="10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Char char="●"/>
            </a:pP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Zhang, L., Jackson, C. B., Mou, H., Ojha, A., Rangarajan, E. S., Izard, T., Farzan, M., &amp; Choe, H. (2020). The D614G mutation in the SARS-CoV-2 spike protein reduces S1 shedding and increases infectivity. </a:t>
            </a:r>
            <a:r>
              <a:rPr i="1" lang="en" sz="1000">
                <a:solidFill>
                  <a:srgbClr val="000000"/>
                </a:solidFill>
                <a:highlight>
                  <a:srgbClr val="FFFFFF"/>
                </a:highlight>
              </a:rPr>
              <a:t>bioRxiv : the preprint server for biology</a:t>
            </a:r>
            <a:r>
              <a:rPr lang="en" sz="1000">
                <a:solidFill>
                  <a:srgbClr val="000000"/>
                </a:solidFill>
                <a:highlight>
                  <a:srgbClr val="FFFFFF"/>
                </a:highlight>
              </a:rPr>
              <a:t>, 2020.06.12.148726. </a:t>
            </a:r>
            <a:r>
              <a:rPr lang="en" sz="1000" u="sng">
                <a:solidFill>
                  <a:srgbClr val="000000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https://doi.org/10.1101/2020.06.12.148726</a:t>
            </a:r>
            <a:endParaRPr sz="100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95250" y="265750"/>
            <a:ext cx="8953500" cy="101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1C4587"/>
                </a:solidFill>
              </a:rPr>
              <a:t>Mutations in Spike Protein Residues Could Play a Large Role in the Transmission of SARS-CoV-2 </a:t>
            </a:r>
            <a:endParaRPr b="1" sz="2900">
              <a:solidFill>
                <a:srgbClr val="1C4587"/>
              </a:solidFill>
            </a:endParaRPr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227850" y="1532000"/>
            <a:ext cx="8688300" cy="320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b="1" lang="en" sz="2000">
                <a:solidFill>
                  <a:srgbClr val="000000"/>
                </a:solidFill>
              </a:rPr>
              <a:t>The spike protein mediates viral entry of SARS-CoV-2 in to the host cell via the ACE2 receptor.</a:t>
            </a:r>
            <a:endParaRPr b="1" sz="2000"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b="1" lang="en" sz="2000">
                <a:solidFill>
                  <a:srgbClr val="000000"/>
                </a:solidFill>
              </a:rPr>
              <a:t>There are 14 ACE2 contacting residues in the spike protein RBD. </a:t>
            </a:r>
            <a:endParaRPr b="1" sz="20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b="1" lang="en" sz="1800">
                <a:solidFill>
                  <a:srgbClr val="000000"/>
                </a:solidFill>
              </a:rPr>
              <a:t>Mutations in Reside 501 and Residue 494 could result in higher binding affinity between ACE2 and spike protein (Wan et al., 2020).</a:t>
            </a:r>
            <a:endParaRPr b="1" sz="1800"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b="1" lang="en" sz="2000">
                <a:solidFill>
                  <a:srgbClr val="000000"/>
                </a:solidFill>
              </a:rPr>
              <a:t>NSP14 of SARS-CoV-2 produces a “proofreading enzyme” that may account for its low mutation rate (Romano et al., 2020).</a:t>
            </a:r>
            <a:endParaRPr b="1" sz="2000">
              <a:solidFill>
                <a:srgbClr val="000000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b="1" lang="en" sz="1800">
                <a:solidFill>
                  <a:srgbClr val="000000"/>
                </a:solidFill>
              </a:rPr>
              <a:t>SARS-CoV-2 has a lower mutation rate than HIV.</a:t>
            </a:r>
            <a:endParaRPr b="1" sz="1800">
              <a:solidFill>
                <a:srgbClr val="000000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b="1" lang="en" sz="2000">
                <a:solidFill>
                  <a:srgbClr val="000000"/>
                </a:solidFill>
              </a:rPr>
              <a:t>Have any mutations </a:t>
            </a:r>
            <a:r>
              <a:rPr b="1" lang="en" sz="2000">
                <a:solidFill>
                  <a:srgbClr val="000000"/>
                </a:solidFill>
              </a:rPr>
              <a:t>occurred</a:t>
            </a:r>
            <a:r>
              <a:rPr b="1" lang="en" sz="2000">
                <a:solidFill>
                  <a:srgbClr val="000000"/>
                </a:solidFill>
              </a:rPr>
              <a:t> in the spike protein of SARS-CoV-2?</a:t>
            </a:r>
            <a:endParaRPr b="1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rgbClr val="000000"/>
                </a:solidFill>
              </a:rPr>
              <a:t>Sequences Collected With a Systematic Approach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11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1C4587"/>
                </a:solidFill>
              </a:rPr>
              <a:t>Has SARS-CoV-2 Spike Protein Mutated?</a:t>
            </a:r>
            <a:endParaRPr b="1" sz="2900">
              <a:solidFill>
                <a:srgbClr val="1C45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Systematic Sequence Collection Approach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589225"/>
            <a:ext cx="8520600" cy="29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" sz="2000">
                <a:solidFill>
                  <a:schemeClr val="dk1"/>
                </a:solidFill>
              </a:rPr>
              <a:t>NCBI SARS-CoV-2 data hub gives accession information to all sequenced virus information</a:t>
            </a:r>
            <a:endParaRPr b="1"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b="1" lang="en" sz="2000">
                <a:solidFill>
                  <a:schemeClr val="dk1"/>
                </a:solidFill>
              </a:rPr>
              <a:t>Organized by collection date, location, release date, etc.</a:t>
            </a:r>
            <a:endParaRPr b="1"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" sz="2000">
                <a:solidFill>
                  <a:schemeClr val="dk1"/>
                </a:solidFill>
              </a:rPr>
              <a:t>Sequences were collected to build a list that covers each month from December 2019 to September 2020</a:t>
            </a:r>
            <a:endParaRPr b="1"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b="1" lang="en" sz="2000">
                <a:solidFill>
                  <a:schemeClr val="dk1"/>
                </a:solidFill>
              </a:rPr>
              <a:t>December isolate is the first sequenced virus</a:t>
            </a:r>
            <a:endParaRPr b="1"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" sz="2000">
                <a:solidFill>
                  <a:schemeClr val="dk1"/>
                </a:solidFill>
              </a:rPr>
              <a:t>Collection dates were chosen to be correlated with the origin country’s outbreak</a:t>
            </a:r>
            <a:endParaRPr b="1"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Has SARS-CoV-2 Spike Protein Mutated?</a:t>
            </a:r>
            <a:endParaRPr b="1" sz="2900">
              <a:solidFill>
                <a:srgbClr val="1C458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Systematic Sequence Collection Approach</a:t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6825" y="1717350"/>
            <a:ext cx="5490349" cy="283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1C4587"/>
                </a:solidFill>
              </a:rPr>
              <a:t>Outline</a:t>
            </a:r>
            <a:endParaRPr b="1" sz="3600">
              <a:solidFill>
                <a:srgbClr val="1C4587"/>
              </a:solidFill>
            </a:endParaRPr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868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Mutations in Spike Protein Residues Could Play a Large Role in the Transmission of SARS-COV-2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Sequences Collected With a Systematic Approach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AutoNum type="arabicPeriod"/>
            </a:pPr>
            <a:r>
              <a:rPr b="1" lang="en" sz="1900">
                <a:solidFill>
                  <a:schemeClr val="dk1"/>
                </a:solidFill>
              </a:rPr>
              <a:t>Sequence Alignment Revealed a Distinguishing D614G Mutation in SARS-CoV-2 Sequences</a:t>
            </a:r>
            <a:endParaRPr b="1" sz="190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Phylogeny Revealed Two Distinct Groups of SARS-CoV-2 Sequences Corresponding With D614G Mutation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SARS-CoV-2 D614G Mutant Became the Dominant Sequence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The D614G Mutation Discovery is Consistent with Scientific Literature</a:t>
            </a:r>
            <a:endParaRPr b="1" sz="1900">
              <a:solidFill>
                <a:srgbClr val="999999"/>
              </a:solidFill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900"/>
              <a:buAutoNum type="arabicPeriod"/>
            </a:pPr>
            <a:r>
              <a:rPr b="1" lang="en" sz="1900">
                <a:solidFill>
                  <a:srgbClr val="999999"/>
                </a:solidFill>
              </a:rPr>
              <a:t>D614G Mutation Has Significant Impacts On S1/S2 Complex Formation</a:t>
            </a:r>
            <a:endParaRPr b="1" sz="1900">
              <a:solidFill>
                <a:srgbClr val="999999"/>
              </a:solidFill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143100" y="37625"/>
            <a:ext cx="8857800" cy="9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1C4587"/>
                </a:solidFill>
              </a:rPr>
              <a:t>Sequence Alignment Revealed a Distinguishing D614G Mutation in SARS-CoV-2 Sequences</a:t>
            </a:r>
            <a:r>
              <a:rPr b="1" lang="en" sz="2900">
                <a:solidFill>
                  <a:srgbClr val="1C4587"/>
                </a:solidFill>
              </a:rPr>
              <a:t> </a:t>
            </a:r>
            <a:endParaRPr b="1" sz="2900">
              <a:solidFill>
                <a:srgbClr val="1C458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1"/>
          <p:cNvPicPr preferRelativeResize="0"/>
          <p:nvPr/>
        </p:nvPicPr>
        <p:blipFill rotWithShape="1">
          <a:blip r:embed="rId3">
            <a:alphaModFix/>
          </a:blip>
          <a:srcRect b="0" l="0" r="0" t="2448"/>
          <a:stretch/>
        </p:blipFill>
        <p:spPr>
          <a:xfrm>
            <a:off x="244025" y="2703100"/>
            <a:ext cx="8655950" cy="235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1"/>
          <p:cNvSpPr/>
          <p:nvPr/>
        </p:nvSpPr>
        <p:spPr>
          <a:xfrm>
            <a:off x="3450925" y="2710388"/>
            <a:ext cx="244500" cy="2341200"/>
          </a:xfrm>
          <a:prstGeom prst="rect">
            <a:avLst/>
          </a:prstGeom>
          <a:solidFill>
            <a:srgbClr val="EAB9B9">
              <a:alpha val="72070"/>
            </a:srgbClr>
          </a:solidFill>
          <a:ln cap="flat" cmpd="sng" w="9525">
            <a:solidFill>
              <a:srgbClr val="EAB9B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1"/>
          <p:cNvSpPr txBox="1"/>
          <p:nvPr/>
        </p:nvSpPr>
        <p:spPr>
          <a:xfrm>
            <a:off x="244050" y="1147175"/>
            <a:ext cx="3930900" cy="15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QNL35914 (India, July 27)</a:t>
            </a:r>
            <a:endParaRPr b="1" sz="20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54: L</a:t>
            </a:r>
            <a:r>
              <a:rPr b="1" lang="en" sz="1800">
                <a:solidFill>
                  <a:srgbClr val="4D5156"/>
                </a:solidFill>
                <a:highlight>
                  <a:srgbClr val="FFFFFF"/>
                </a:highlight>
              </a:rPr>
              <a:t>→</a:t>
            </a:r>
            <a:r>
              <a:rPr b="1" lang="en" sz="1800"/>
              <a:t>F</a:t>
            </a:r>
            <a:endParaRPr b="1"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346: R</a:t>
            </a:r>
            <a:r>
              <a:rPr b="1" lang="en" sz="1800">
                <a:solidFill>
                  <a:srgbClr val="4D5156"/>
                </a:solidFill>
                <a:highlight>
                  <a:srgbClr val="FFFFFF"/>
                </a:highlight>
              </a:rPr>
              <a:t>→</a:t>
            </a:r>
            <a:r>
              <a:rPr b="1" lang="en" sz="1800">
                <a:solidFill>
                  <a:schemeClr val="dk1"/>
                </a:solidFill>
              </a:rPr>
              <a:t>T</a:t>
            </a:r>
            <a:endParaRPr b="1"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n" sz="1800">
                <a:solidFill>
                  <a:schemeClr val="dk1"/>
                </a:solidFill>
              </a:rPr>
              <a:t>613: Q</a:t>
            </a:r>
            <a:r>
              <a:rPr b="1" lang="en" sz="1800">
                <a:solidFill>
                  <a:srgbClr val="4D5156"/>
                </a:solidFill>
                <a:highlight>
                  <a:srgbClr val="FFFFFF"/>
                </a:highlight>
              </a:rPr>
              <a:t>→</a:t>
            </a:r>
            <a:r>
              <a:rPr b="1" lang="en" sz="1800">
                <a:solidFill>
                  <a:schemeClr val="dk1"/>
                </a:solidFill>
              </a:rPr>
              <a:t>H</a:t>
            </a:r>
            <a:endParaRPr b="1"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b="1" lang="en" sz="1800">
                <a:solidFill>
                  <a:schemeClr val="dk1"/>
                </a:solidFill>
              </a:rPr>
              <a:t>690: Q</a:t>
            </a:r>
            <a:r>
              <a:rPr b="1" lang="en" sz="1800">
                <a:solidFill>
                  <a:srgbClr val="4D5156"/>
                </a:solidFill>
                <a:highlight>
                  <a:srgbClr val="FFFFFF"/>
                </a:highlight>
              </a:rPr>
              <a:t>→</a:t>
            </a:r>
            <a:r>
              <a:rPr b="1" lang="en" sz="1800">
                <a:solidFill>
                  <a:schemeClr val="dk1"/>
                </a:solidFill>
              </a:rPr>
              <a:t>H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108" name="Google Shape;108;p21"/>
          <p:cNvSpPr txBox="1"/>
          <p:nvPr/>
        </p:nvSpPr>
        <p:spPr>
          <a:xfrm>
            <a:off x="4572000" y="1280775"/>
            <a:ext cx="3930900" cy="15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QNV50502 (Peru, May 6)</a:t>
            </a:r>
            <a:endParaRPr b="1" sz="20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119</a:t>
            </a:r>
            <a:r>
              <a:rPr b="1" lang="en" sz="1800"/>
              <a:t>: I</a:t>
            </a:r>
            <a:r>
              <a:rPr b="1" lang="en" sz="1800">
                <a:solidFill>
                  <a:srgbClr val="4D5156"/>
                </a:solidFill>
                <a:highlight>
                  <a:srgbClr val="FFFFFF"/>
                </a:highlight>
              </a:rPr>
              <a:t>→</a:t>
            </a:r>
            <a:r>
              <a:rPr b="1" lang="en" sz="1800"/>
              <a:t>V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